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"/>
  </p:notesMasterIdLst>
  <p:sldIdLst>
    <p:sldId id="256" r:id="rId2"/>
    <p:sldId id="290" r:id="rId3"/>
    <p:sldId id="291" r:id="rId4"/>
    <p:sldId id="288" r:id="rId5"/>
    <p:sldId id="292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662" autoAdjust="0"/>
  </p:normalViewPr>
  <p:slideViewPr>
    <p:cSldViewPr>
      <p:cViewPr>
        <p:scale>
          <a:sx n="50" d="100"/>
          <a:sy n="50" d="100"/>
        </p:scale>
        <p:origin x="-1090" y="-6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0E040-F1B2-467E-A128-79D817F82B07}" type="datetimeFigureOut">
              <a:rPr lang="fr-FR" smtClean="0"/>
              <a:t>30/10/2018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AD019-31D5-4819-9DF9-AC359A220B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6515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B1226-7603-460B-BA74-BEA26314573D}" type="datetime1">
              <a:rPr lang="fr-FR" smtClean="0"/>
              <a:t>30/10/2018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1DE14-A576-4763-9A5C-129D44B276A8}" type="datetime1">
              <a:rPr lang="fr-FR" smtClean="0"/>
              <a:t>30/10/2018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213BB-7528-4F62-A264-A7CD79E92C75}" type="datetime1">
              <a:rPr lang="fr-FR" smtClean="0"/>
              <a:t>30/10/2018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70957-921F-4632-8D6E-345784EBB0EB}" type="datetime1">
              <a:rPr lang="fr-FR" smtClean="0"/>
              <a:t>30/10/2018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BA781-DC66-4E38-A78D-74541ADF89E5}" type="datetime1">
              <a:rPr lang="fr-FR" smtClean="0"/>
              <a:t>30/10/2018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EE101-DB99-48AB-9BAE-878005E32FC4}" type="datetime1">
              <a:rPr lang="fr-FR" smtClean="0"/>
              <a:t>30/10/2018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266DF-125E-48FE-B0CB-2AD2F8FECA33}" type="datetime1">
              <a:rPr lang="fr-FR" smtClean="0"/>
              <a:t>30/10/2018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553B-A39E-4776-AC29-83B2B08C2920}" type="datetime1">
              <a:rPr lang="fr-FR" smtClean="0"/>
              <a:t>30/10/2018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C54F-0303-4FCF-A713-74EFA023D302}" type="datetime1">
              <a:rPr lang="fr-FR" smtClean="0"/>
              <a:t>30/10/2018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F71C-E1ED-40F0-9B8B-2BB7590F0670}" type="datetime1">
              <a:rPr lang="fr-FR" smtClean="0"/>
              <a:t>30/10/2018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18297-9D99-48B6-B114-369C85527985}" type="datetime1">
              <a:rPr lang="fr-FR" smtClean="0"/>
              <a:t>30/10/2018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469B1E9-5E16-4A45-B2F2-9CE88554828D}" type="datetime1">
              <a:rPr lang="fr-FR" smtClean="0"/>
              <a:t>30/10/2018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Adaptation des nomenclatures – Atelier de consolidation de la NTA et de la NTP par le RGE (30/10-02/11/2018)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8067854-3B27-4B88-AC1E-48AF3E81C837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seed.tg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088232"/>
          </a:xfrm>
        </p:spPr>
        <p:txBody>
          <a:bodyPr anchor="b">
            <a:noAutofit/>
          </a:bodyPr>
          <a:lstStyle/>
          <a:p>
            <a:r>
              <a:rPr lang="fr-FR" sz="3600" dirty="0" smtClean="0"/>
              <a:t>Nomenclatures Togolaises d’Activités (NTA) &amp; de Produits (NTP)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b="1" dirty="0" smtClean="0">
                <a:solidFill>
                  <a:srgbClr val="C00000"/>
                </a:solidFill>
              </a:rPr>
              <a:t>Consolidation RGE</a:t>
            </a:r>
            <a:r>
              <a:rPr lang="fr-FR" sz="3600" b="1" dirty="0" smtClean="0">
                <a:solidFill>
                  <a:srgbClr val="C00000"/>
                </a:solidFill>
              </a:rPr>
              <a:t/>
            </a:r>
            <a:br>
              <a:rPr lang="fr-FR" sz="3600" b="1" dirty="0" smtClean="0">
                <a:solidFill>
                  <a:srgbClr val="C00000"/>
                </a:solidFill>
              </a:rPr>
            </a:br>
            <a:endParaRPr lang="fr-FR" sz="3600" b="1" dirty="0">
              <a:solidFill>
                <a:srgbClr val="C0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708920"/>
            <a:ext cx="6400800" cy="3029977"/>
          </a:xfrm>
        </p:spPr>
        <p:txBody>
          <a:bodyPr>
            <a:normAutofit fontScale="62500" lnSpcReduction="20000"/>
          </a:bodyPr>
          <a:lstStyle/>
          <a:p>
            <a:r>
              <a:rPr lang="fr-FR" dirty="0" smtClean="0"/>
              <a:t>Par </a:t>
            </a:r>
          </a:p>
          <a:p>
            <a:r>
              <a:rPr lang="fr-FR" sz="2800" b="1" dirty="0" smtClean="0"/>
              <a:t>Koffi Mepanou ADOLI</a:t>
            </a:r>
          </a:p>
          <a:p>
            <a:r>
              <a:rPr lang="fr-FR" dirty="0" smtClean="0"/>
              <a:t>Ingénieur Statisticien Economiste</a:t>
            </a:r>
          </a:p>
          <a:p>
            <a:r>
              <a:rPr lang="fr-FR" dirty="0" smtClean="0"/>
              <a:t>Comptable national</a:t>
            </a:r>
          </a:p>
          <a:p>
            <a:r>
              <a:rPr lang="fr-FR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ADAPTATION DES NOMENCLATURES</a:t>
            </a:r>
          </a:p>
          <a:p>
            <a:r>
              <a:rPr lang="fr-F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ATELIER </a:t>
            </a:r>
            <a:r>
              <a:rPr lang="fr-F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CONSOLIDATION DE </a:t>
            </a:r>
            <a:r>
              <a:rPr lang="fr-FR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 NTA ET DE LA NTP</a:t>
            </a:r>
          </a:p>
          <a:p>
            <a:r>
              <a:rPr lang="fr-F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Institut National de la Statistique et des Etudes Economiques et Démographiques</a:t>
            </a:r>
          </a:p>
          <a:p>
            <a:r>
              <a:rPr lang="fr-F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(INSEED)</a:t>
            </a:r>
          </a:p>
          <a:p>
            <a:r>
              <a:rPr lang="fr-FR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BP 118 Lomé TOGO</a:t>
            </a:r>
          </a:p>
          <a:p>
            <a:r>
              <a:rPr lang="fr-F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www.inseed.tg</a:t>
            </a:r>
            <a:endParaRPr lang="fr-FR" sz="28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Lomé  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du 30 octobre au 02 novembre 2018</a:t>
            </a:r>
            <a:endParaRPr lang="fr-F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46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95537" y="1700808"/>
            <a:ext cx="8352928" cy="4425355"/>
          </a:xfrm>
        </p:spPr>
        <p:txBody>
          <a:bodyPr>
            <a:normAutofit lnSpcReduction="10000"/>
          </a:bodyPr>
          <a:lstStyle/>
          <a:p>
            <a:pPr lvl="0">
              <a:buFont typeface="Wingdings" pitchFamily="2" charset="2"/>
              <a:buChar char="q"/>
            </a:pPr>
            <a:r>
              <a:rPr lang="fr-FR" sz="3200" dirty="0" smtClean="0"/>
              <a:t> Corriger </a:t>
            </a:r>
            <a:r>
              <a:rPr lang="fr-FR" sz="3200" dirty="0"/>
              <a:t>les coquilles dans le document </a:t>
            </a:r>
            <a:r>
              <a:rPr lang="fr-FR" sz="3200" dirty="0" smtClean="0"/>
              <a:t>;</a:t>
            </a:r>
          </a:p>
          <a:p>
            <a:pPr lvl="0">
              <a:buFont typeface="Wingdings" pitchFamily="2" charset="2"/>
              <a:buChar char="q"/>
            </a:pPr>
            <a:endParaRPr lang="fr-FR" sz="2000" dirty="0"/>
          </a:p>
          <a:p>
            <a:pPr lvl="0">
              <a:buFont typeface="Wingdings" pitchFamily="2" charset="2"/>
              <a:buChar char="q"/>
            </a:pPr>
            <a:r>
              <a:rPr lang="fr-FR" sz="3200" dirty="0" smtClean="0"/>
              <a:t> Vérifier </a:t>
            </a:r>
            <a:r>
              <a:rPr lang="fr-FR" sz="3200" dirty="0"/>
              <a:t>l’exactitude des renvois, des codes pour les tables de passage </a:t>
            </a:r>
            <a:r>
              <a:rPr lang="fr-FR" sz="3200" dirty="0" smtClean="0"/>
              <a:t>;</a:t>
            </a:r>
          </a:p>
          <a:p>
            <a:pPr lvl="0">
              <a:buFont typeface="Wingdings" pitchFamily="2" charset="2"/>
              <a:buChar char="q"/>
            </a:pPr>
            <a:endParaRPr lang="fr-FR" sz="1600" dirty="0"/>
          </a:p>
          <a:p>
            <a:pPr lvl="0">
              <a:buFont typeface="Wingdings" pitchFamily="2" charset="2"/>
              <a:buChar char="q"/>
            </a:pPr>
            <a:r>
              <a:rPr lang="fr-FR" sz="3200" dirty="0" smtClean="0"/>
              <a:t> Compléter </a:t>
            </a:r>
            <a:r>
              <a:rPr lang="fr-FR" sz="3200" dirty="0"/>
              <a:t>les codes manquants </a:t>
            </a:r>
            <a:r>
              <a:rPr lang="fr-FR" sz="3200" dirty="0" smtClean="0"/>
              <a:t>;</a:t>
            </a:r>
          </a:p>
          <a:p>
            <a:pPr lvl="0">
              <a:buFont typeface="Wingdings" pitchFamily="2" charset="2"/>
              <a:buChar char="q"/>
            </a:pPr>
            <a:endParaRPr lang="fr-FR" sz="1300" dirty="0"/>
          </a:p>
          <a:p>
            <a:pPr lvl="0">
              <a:buFont typeface="Wingdings" pitchFamily="2" charset="2"/>
              <a:buChar char="q"/>
            </a:pPr>
            <a:r>
              <a:rPr lang="fr-FR" sz="3200" dirty="0" smtClean="0"/>
              <a:t> Vérifier </a:t>
            </a:r>
            <a:r>
              <a:rPr lang="fr-FR" sz="3200" dirty="0"/>
              <a:t>que les données figurant dans les tableaux correspondent au texte dans le document </a:t>
            </a:r>
            <a:r>
              <a:rPr lang="fr-FR" sz="3200" dirty="0" smtClean="0"/>
              <a:t>;</a:t>
            </a:r>
            <a:endParaRPr lang="fr-FR" sz="3200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193638" y="6250164"/>
            <a:ext cx="8338802" cy="419196"/>
          </a:xfrm>
        </p:spPr>
        <p:txBody>
          <a:bodyPr/>
          <a:lstStyle/>
          <a:p>
            <a:pPr algn="ctr"/>
            <a:r>
              <a:rPr lang="fr-FR" sz="1200" dirty="0" smtClean="0"/>
              <a:t>Adaptation des nomenclatures – Atelier de consolidation de la NTA et de la NTP par le RGE (30/10-02/11/2018)</a:t>
            </a:r>
            <a:endParaRPr lang="fr-FR" sz="1200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TDRs</a:t>
            </a:r>
            <a:r>
              <a:rPr lang="fr-FR" dirty="0" smtClean="0"/>
              <a:t> des Commissions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936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7544" y="1772816"/>
            <a:ext cx="8280919" cy="4353347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fr-FR" sz="2800" dirty="0" smtClean="0"/>
              <a:t> S’assurer </a:t>
            </a:r>
            <a:r>
              <a:rPr lang="fr-FR" sz="2800" dirty="0"/>
              <a:t>de la concordance entre les fichiers Word et Excel ;</a:t>
            </a:r>
          </a:p>
          <a:p>
            <a:pPr lvl="0">
              <a:buFont typeface="Wingdings" pitchFamily="2" charset="2"/>
              <a:buChar char="q"/>
            </a:pPr>
            <a:r>
              <a:rPr lang="fr-FR" sz="2800" dirty="0" smtClean="0"/>
              <a:t> Vérifier </a:t>
            </a:r>
            <a:r>
              <a:rPr lang="fr-FR" sz="2800" dirty="0"/>
              <a:t>l’exactitude des informations contenues dans les tableaux synoptiques présentés pour chaque début de section ;</a:t>
            </a:r>
          </a:p>
          <a:p>
            <a:pPr lvl="0">
              <a:buFont typeface="Wingdings" pitchFamily="2" charset="2"/>
              <a:buChar char="q"/>
            </a:pPr>
            <a:r>
              <a:rPr lang="fr-FR" sz="2800" dirty="0" smtClean="0"/>
              <a:t> Codifier </a:t>
            </a:r>
            <a:r>
              <a:rPr lang="fr-FR" sz="2800" dirty="0"/>
              <a:t>le répertoire des entreprises 2015, si possible le QUIBB 2015, l’enquête EHCVM</a:t>
            </a:r>
          </a:p>
          <a:p>
            <a:pPr lvl="0">
              <a:buFont typeface="Wingdings" pitchFamily="2" charset="2"/>
              <a:buChar char="q"/>
            </a:pPr>
            <a:r>
              <a:rPr lang="fr-FR" sz="2800" dirty="0" smtClean="0"/>
              <a:t> S’assurer </a:t>
            </a:r>
            <a:r>
              <a:rPr lang="fr-FR" sz="2800" dirty="0"/>
              <a:t>que le document est fin prêt pour l’édition</a:t>
            </a:r>
            <a:r>
              <a:rPr lang="fr-FR" sz="2800" dirty="0" smtClean="0"/>
              <a:t>.</a:t>
            </a:r>
            <a:endParaRPr lang="fr-FR" sz="2800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193638" y="6250164"/>
            <a:ext cx="8626834" cy="419196"/>
          </a:xfrm>
        </p:spPr>
        <p:txBody>
          <a:bodyPr/>
          <a:lstStyle/>
          <a:p>
            <a:pPr algn="ctr"/>
            <a:r>
              <a:rPr lang="fr-FR" sz="1200" dirty="0" smtClean="0"/>
              <a:t>Adaptation des nomenclatures – Atelier de consolidation de la NTA et de la NTP par le RGE (30/10-02/11/2018)</a:t>
            </a:r>
            <a:endParaRPr lang="fr-FR" sz="1200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TDRs</a:t>
            </a:r>
            <a:r>
              <a:rPr lang="fr-FR" dirty="0"/>
              <a:t> des </a:t>
            </a:r>
            <a:r>
              <a:rPr lang="fr-FR" dirty="0" smtClean="0"/>
              <a:t>Commissions (suite)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233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Comparaison des versions successives de la CITI et de la NAEMA</a:t>
            </a:r>
            <a:endParaRPr lang="fr-FR" b="1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72067" y="2348880"/>
            <a:ext cx="7408333" cy="377728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609600" indent="-609600">
              <a:buFontTx/>
              <a:buNone/>
            </a:pPr>
            <a:endParaRPr lang="fr-FR" sz="2400" b="1" dirty="0">
              <a:latin typeface="Arial" charset="0"/>
              <a:cs typeface="Arial" charset="0"/>
            </a:endParaRPr>
          </a:p>
          <a:p>
            <a:pPr marL="609600" indent="-609600">
              <a:buFontTx/>
              <a:buNone/>
            </a:pPr>
            <a:endParaRPr lang="fr-FR" sz="2400" b="1" dirty="0">
              <a:latin typeface="Arial" charset="0"/>
              <a:cs typeface="Arial" charset="0"/>
            </a:endParaRPr>
          </a:p>
        </p:txBody>
      </p:sp>
      <p:graphicFrame>
        <p:nvGraphicFramePr>
          <p:cNvPr id="7" name="Group 1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542775"/>
              </p:ext>
            </p:extLst>
          </p:nvPr>
        </p:nvGraphicFramePr>
        <p:xfrm>
          <a:off x="1043608" y="2348880"/>
          <a:ext cx="7128274" cy="2892846"/>
        </p:xfrm>
        <a:graphic>
          <a:graphicData uri="http://schemas.openxmlformats.org/drawingml/2006/table">
            <a:tbl>
              <a:tblPr/>
              <a:tblGrid>
                <a:gridCol w="2298413"/>
                <a:gridCol w="765273"/>
                <a:gridCol w="766570"/>
                <a:gridCol w="812188"/>
                <a:gridCol w="828610"/>
                <a:gridCol w="828610"/>
                <a:gridCol w="828610"/>
              </a:tblGrid>
              <a:tr h="592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Niveaux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CITI, rev3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CITI, rev4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NAEMA</a:t>
                      </a:r>
                      <a:endParaRPr kumimoji="0" lang="fr-FR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NAEMA, rev1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NTP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60759">
                <a:tc>
                  <a:txBody>
                    <a:bodyPr/>
                    <a:lstStyle/>
                    <a:p>
                      <a:pPr marL="0" marR="0" lvl="0" indent="0" algn="justLow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Sections (lettres)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17</a:t>
                      </a:r>
                      <a:endParaRPr kumimoji="0" lang="fr-FR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21</a:t>
                      </a:r>
                      <a:endParaRPr kumimoji="0" lang="fr-FR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17</a:t>
                      </a:r>
                      <a:endParaRPr kumimoji="0" lang="fr-FR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21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54086">
                <a:tc>
                  <a:txBody>
                    <a:bodyPr/>
                    <a:lstStyle/>
                    <a:p>
                      <a:pPr marL="0" marR="0" lvl="0" indent="0" algn="justLow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Divisions (codes numériques à 2 chiffres)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60</a:t>
                      </a:r>
                      <a:endParaRPr kumimoji="0" lang="fr-FR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88</a:t>
                      </a:r>
                      <a:endParaRPr kumimoji="0" lang="fr-FR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60</a:t>
                      </a:r>
                      <a:endParaRPr kumimoji="0" lang="fr-FR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88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88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justLow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Groupes (codes numériques à 3 chiffres)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159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238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149</a:t>
                      </a:r>
                      <a:endParaRPr kumimoji="0" lang="fr-FR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159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159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92138">
                <a:tc>
                  <a:txBody>
                    <a:bodyPr/>
                    <a:lstStyle/>
                    <a:p>
                      <a:pPr marL="0" marR="0" lvl="0" indent="0" algn="justLow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Classes (codes numériques à 4  chiffres)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292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419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262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284</a:t>
                      </a:r>
                      <a:endParaRPr kumimoji="0" lang="fr-FR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299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720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827584" y="6237312"/>
            <a:ext cx="7632848" cy="432048"/>
          </a:xfrm>
        </p:spPr>
        <p:txBody>
          <a:bodyPr/>
          <a:lstStyle/>
          <a:p>
            <a:pPr algn="ctr"/>
            <a:r>
              <a:rPr lang="fr-FR" sz="1200" b="1" dirty="0" smtClean="0"/>
              <a:t>Adaptation des nomenclatures – Atelier de consolidation de la NTA et de la NTP par le RGE (30/10-02/11/2018)</a:t>
            </a:r>
            <a:endParaRPr lang="fr-FR" sz="1200" b="1" dirty="0"/>
          </a:p>
        </p:txBody>
      </p:sp>
    </p:spTree>
    <p:extLst>
      <p:ext uri="{BB962C8B-B14F-4D97-AF65-F5344CB8AC3E}">
        <p14:creationId xmlns:p14="http://schemas.microsoft.com/office/powerpoint/2010/main" val="394488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0201843"/>
              </p:ext>
            </p:extLst>
          </p:nvPr>
        </p:nvGraphicFramePr>
        <p:xfrm>
          <a:off x="539552" y="1628800"/>
          <a:ext cx="8136904" cy="4536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574"/>
                <a:gridCol w="1818931"/>
                <a:gridCol w="2926106"/>
                <a:gridCol w="1700293"/>
              </a:tblGrid>
              <a:tr h="573943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Commissions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Travail à faire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Participants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Observations</a:t>
                      </a:r>
                      <a:endParaRPr lang="fr-FR" dirty="0"/>
                    </a:p>
                  </a:txBody>
                  <a:tcPr anchor="ctr"/>
                </a:tc>
              </a:tr>
              <a:tr h="9906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C1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A, B, K, T, U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BAHAZE-DAO, NATOR,</a:t>
                      </a:r>
                      <a:r>
                        <a:rPr lang="fr-FR" baseline="0" dirty="0" smtClean="0"/>
                        <a:t> DJENGLE, ANIPAH, ADOLI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9906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C2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AGBOKA, TAZOU, DUYIBOE, </a:t>
                      </a:r>
                      <a:r>
                        <a:rPr lang="fr-FR" dirty="0" smtClean="0"/>
                        <a:t>KOKOU-AWANOU</a:t>
                      </a:r>
                      <a:r>
                        <a:rPr lang="fr-FR" dirty="0" smtClean="0"/>
                        <a:t> 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9906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C3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D, E, F, G, , M, N, R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KEZIRE, BIKA, OLOUDE, OTCHAKPA, 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  <a:tr h="9906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C4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H, I, J,</a:t>
                      </a:r>
                      <a:r>
                        <a:rPr lang="fr-FR" baseline="0" dirty="0" smtClean="0"/>
                        <a:t> L, O, P, Q, 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ABDOULAYE, KOUASSI, </a:t>
                      </a:r>
                      <a:r>
                        <a:rPr lang="fr-FR" dirty="0" smtClean="0"/>
                        <a:t>FAROUH, </a:t>
                      </a:r>
                      <a:r>
                        <a:rPr lang="fr-FR" dirty="0" smtClean="0"/>
                        <a:t>KEDJI, </a:t>
                      </a:r>
                      <a:r>
                        <a:rPr lang="fr-FR" dirty="0" smtClean="0"/>
                        <a:t>MAYIMBO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193638" y="6250164"/>
            <a:ext cx="8482818" cy="491204"/>
          </a:xfrm>
        </p:spPr>
        <p:txBody>
          <a:bodyPr/>
          <a:lstStyle/>
          <a:p>
            <a:pPr algn="ctr"/>
            <a:r>
              <a:rPr lang="fr-FR" sz="1200" dirty="0" smtClean="0"/>
              <a:t>Adaptation des nomenclatures – Atelier de consolidation de la NTA et de la NTP par le RGE (30/10-02/11/2018)</a:t>
            </a:r>
            <a:endParaRPr lang="fr-FR" sz="12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3119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agues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Vagues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agues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14165</TotalTime>
  <Words>323</Words>
  <Application>Microsoft Office PowerPoint</Application>
  <PresentationFormat>Affichage à l'écran (4:3)</PresentationFormat>
  <Paragraphs>78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Vagues</vt:lpstr>
      <vt:lpstr>Nomenclatures Togolaises d’Activités (NTA) &amp; de Produits (NTP) Consolidation RGE </vt:lpstr>
      <vt:lpstr>TDRs des Commissions</vt:lpstr>
      <vt:lpstr>TDRs des Commissions (suite)</vt:lpstr>
      <vt:lpstr>Comparaison des versions successives de la CITI et de la NAEMA</vt:lpstr>
      <vt:lpstr>Présentation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Ezechias ADOLI</dc:creator>
  <cp:lastModifiedBy>Ezéchias ADOLI</cp:lastModifiedBy>
  <cp:revision>162</cp:revision>
  <dcterms:created xsi:type="dcterms:W3CDTF">2014-07-28T15:58:10Z</dcterms:created>
  <dcterms:modified xsi:type="dcterms:W3CDTF">2018-10-30T11:40:17Z</dcterms:modified>
</cp:coreProperties>
</file>